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0" r:id="rId4"/>
    <p:sldId id="281" r:id="rId5"/>
    <p:sldId id="258" r:id="rId6"/>
    <p:sldId id="260" r:id="rId7"/>
    <p:sldId id="261" r:id="rId8"/>
    <p:sldId id="262" r:id="rId9"/>
    <p:sldId id="264" r:id="rId10"/>
    <p:sldId id="266" r:id="rId11"/>
    <p:sldId id="268" r:id="rId12"/>
    <p:sldId id="269" r:id="rId13"/>
    <p:sldId id="270" r:id="rId14"/>
    <p:sldId id="272" r:id="rId15"/>
    <p:sldId id="279" r:id="rId16"/>
    <p:sldId id="277" r:id="rId17"/>
    <p:sldId id="276" r:id="rId1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CAD1"/>
          </a:solidFill>
        </a:fill>
      </a:tcStyle>
    </a:wholeTbl>
    <a:band2H>
      <a:tcTxStyle/>
      <a:tcStyle>
        <a:tcBdr/>
        <a:fill>
          <a:solidFill>
            <a:srgbClr val="F3E6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8ED"/>
          </a:solidFill>
        </a:fill>
      </a:tcStyle>
    </a:wholeTbl>
    <a:band2H>
      <a:tcTxStyle/>
      <a:tcStyle>
        <a:tcBdr/>
        <a:fill>
          <a:solidFill>
            <a:srgbClr val="E8F4F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BE5E4"/>
          </a:solidFill>
        </a:fill>
      </a:tcStyle>
    </a:wholeTbl>
    <a:band2H>
      <a:tcTxStyle/>
      <a:tcStyle>
        <a:tcBdr/>
        <a:fill>
          <a:solidFill>
            <a:srgbClr val="F5F2F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59" autoAdjust="0"/>
  </p:normalViewPr>
  <p:slideViewPr>
    <p:cSldViewPr snapToGrid="0">
      <p:cViewPr varScale="1">
        <p:scale>
          <a:sx n="63" d="100"/>
          <a:sy n="63" d="100"/>
        </p:scale>
        <p:origin x="13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">
            <a:extLst>
              <a:ext uri="{FF2B5EF4-FFF2-40B4-BE49-F238E27FC236}">
                <a16:creationId xmlns:a16="http://schemas.microsoft.com/office/drawing/2014/main" id="{12BFC9C9-9E1D-4981-9CC9-218AFE1619D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0594E4C8-6DB8-4E6B-99D0-77CA76ACE4DF}" type="slidenum">
              <a:rPr lang="nl-NL" altLang="nl-NL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</a:t>
            </a:fld>
            <a:endParaRPr lang="nl-NL" altLang="nl-N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6C8D5451-2F10-4670-B8F1-A846BDC85CD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CA694529-2694-47AF-B7C1-534F976D884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47087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Smart mobility is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keuze</a:t>
            </a:r>
            <a:r>
              <a:rPr lang="en-US" dirty="0"/>
              <a:t>: het is </a:t>
            </a:r>
            <a:r>
              <a:rPr lang="en-US" dirty="0" err="1"/>
              <a:t>er</a:t>
            </a:r>
            <a:r>
              <a:rPr lang="en-US" dirty="0"/>
              <a:t> al!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gebruikt</a:t>
            </a:r>
            <a:r>
              <a:rPr lang="en-US" dirty="0"/>
              <a:t> google maps? Auto met </a:t>
            </a:r>
            <a:r>
              <a:rPr lang="en-US" dirty="0" err="1"/>
              <a:t>rijtaakondersteunende</a:t>
            </a:r>
            <a:r>
              <a:rPr lang="en-US" dirty="0"/>
              <a:t> systemin? </a:t>
            </a:r>
          </a:p>
          <a:p>
            <a:pPr marL="171450" indent="-171450">
              <a:buFontTx/>
              <a:buChar char="-"/>
            </a:pPr>
            <a:r>
              <a:rPr lang="en-US" dirty="0"/>
              <a:t>Maar wat is de impact?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Doordat</a:t>
            </a:r>
            <a:r>
              <a:rPr lang="en-US" dirty="0"/>
              <a:t> we data </a:t>
            </a:r>
            <a:r>
              <a:rPr lang="en-US" dirty="0" err="1"/>
              <a:t>beschikbaar</a:t>
            </a:r>
            <a:r>
              <a:rPr lang="en-US" dirty="0"/>
              <a:t> </a:t>
            </a:r>
            <a:r>
              <a:rPr lang="en-US" dirty="0" err="1"/>
              <a:t>krijgen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daar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toepassingen</a:t>
            </a:r>
            <a:r>
              <a:rPr lang="en-US" dirty="0"/>
              <a:t> </a:t>
            </a:r>
            <a:r>
              <a:rPr lang="en-US" dirty="0" err="1"/>
              <a:t>mee</a:t>
            </a:r>
            <a:r>
              <a:rPr lang="en-US" dirty="0"/>
              <a:t> </a:t>
            </a:r>
            <a:r>
              <a:rPr lang="en-US" dirty="0" err="1"/>
              <a:t>gedaan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, we </a:t>
            </a:r>
            <a:r>
              <a:rPr lang="en-US" dirty="0" err="1"/>
              <a:t>krijgen</a:t>
            </a:r>
            <a:r>
              <a:rPr lang="en-US" dirty="0"/>
              <a:t> steeds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informatie</a:t>
            </a:r>
            <a:r>
              <a:rPr lang="en-US" dirty="0"/>
              <a:t>. </a:t>
            </a:r>
            <a:r>
              <a:rPr lang="en-US" dirty="0" err="1"/>
              <a:t>Zowel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reiziger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wegbeheerder</a:t>
            </a:r>
            <a:r>
              <a:rPr lang="en-US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MaaS</a:t>
            </a:r>
            <a:r>
              <a:rPr lang="en-US" dirty="0"/>
              <a:t> </a:t>
            </a:r>
            <a:r>
              <a:rPr lang="en-US" dirty="0" err="1"/>
              <a:t>voorbeeld</a:t>
            </a:r>
            <a:r>
              <a:rPr lang="en-US" dirty="0"/>
              <a:t>: AML flex (</a:t>
            </a:r>
            <a:r>
              <a:rPr lang="en-US" dirty="0" err="1"/>
              <a:t>werkt</a:t>
            </a:r>
            <a:r>
              <a:rPr lang="en-US" dirty="0"/>
              <a:t> al, via app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voertuig</a:t>
            </a:r>
            <a:r>
              <a:rPr lang="en-US" dirty="0"/>
              <a:t> </a:t>
            </a:r>
            <a:r>
              <a:rPr lang="en-US" dirty="0" err="1"/>
              <a:t>bestellen</a:t>
            </a:r>
            <a:r>
              <a:rPr lang="en-US" dirty="0"/>
              <a:t>)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7761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Investeringsagenda</a:t>
            </a:r>
            <a:r>
              <a:rPr lang="en-US" dirty="0"/>
              <a:t>: </a:t>
            </a:r>
          </a:p>
          <a:p>
            <a:pPr>
              <a:defRPr sz="1800"/>
            </a:pPr>
            <a:r>
              <a:rPr lang="nl-NL" dirty="0"/>
              <a:t>In ontwikkeling: oplevering oktober 2018</a:t>
            </a:r>
          </a:p>
          <a:p>
            <a:pPr>
              <a:defRPr sz="1800"/>
            </a:pPr>
            <a:r>
              <a:rPr lang="nl-NL" dirty="0"/>
              <a:t>Levert </a:t>
            </a:r>
            <a:r>
              <a:rPr lang="nl-NL" dirty="0" err="1"/>
              <a:t>financiele</a:t>
            </a:r>
            <a:r>
              <a:rPr lang="nl-NL" dirty="0"/>
              <a:t> bijdrage aan kansrijke smart </a:t>
            </a:r>
            <a:r>
              <a:rPr lang="nl-NL" dirty="0" err="1"/>
              <a:t>mobility</a:t>
            </a:r>
            <a:r>
              <a:rPr lang="nl-NL" dirty="0"/>
              <a:t> projecten</a:t>
            </a:r>
          </a:p>
          <a:p>
            <a:pPr>
              <a:defRPr sz="1800"/>
            </a:pPr>
            <a:r>
              <a:rPr lang="nl-NL" dirty="0"/>
              <a:t>Geeft ruimte voor uitvoeren experimenten, opschalen en uitrollen smart 		</a:t>
            </a:r>
            <a:r>
              <a:rPr lang="nl-NL" dirty="0" err="1"/>
              <a:t>Mobility</a:t>
            </a:r>
            <a:r>
              <a:rPr lang="nl-NL" dirty="0"/>
              <a:t> toepassingen </a:t>
            </a:r>
          </a:p>
          <a:p>
            <a:pPr>
              <a:defRPr sz="1800"/>
            </a:pPr>
            <a:r>
              <a:rPr lang="nl-NL" dirty="0"/>
              <a:t>Sluit qua ambitie en doelstellen aan bij het MRA programma Smart </a:t>
            </a:r>
            <a:r>
              <a:rPr lang="nl-NL" dirty="0" err="1"/>
              <a:t>Mobility</a:t>
            </a:r>
            <a:endParaRPr lang="nl-NL" dirty="0"/>
          </a:p>
          <a:p>
            <a:pPr>
              <a:defRPr sz="1800"/>
            </a:pPr>
            <a:r>
              <a:rPr lang="nl-NL" dirty="0"/>
              <a:t>Uitgangspunt vijf strategische opgaven uit het Beleidskader Mobiliteit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0162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2089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467543" y="3861048"/>
            <a:ext cx="8208914" cy="57600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 marL="0" indent="457200">
              <a:buSzTx/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914400">
              <a:buSzTx/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1371600">
              <a:buSzTx/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1828800">
              <a:buSzTx/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xfrm>
            <a:off x="468000" y="1267199"/>
            <a:ext cx="8208913" cy="108000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r>
              <a:t>Titeltekst</a:t>
            </a:r>
          </a:p>
        </p:txBody>
      </p:sp>
      <p:sp>
        <p:nvSpPr>
          <p:cNvPr id="21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67543" y="2420886"/>
            <a:ext cx="8208914" cy="3240362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kst"/>
          <p:cNvSpPr txBox="1">
            <a:spLocks noGrp="1"/>
          </p:cNvSpPr>
          <p:nvPr>
            <p:ph type="title"/>
          </p:nvPr>
        </p:nvSpPr>
        <p:spPr>
          <a:xfrm>
            <a:off x="467543" y="1267199"/>
            <a:ext cx="8208914" cy="1584001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467543" y="2924943"/>
            <a:ext cx="8208914" cy="72000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 marL="0" indent="457200">
              <a:buSzTx/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914400">
              <a:buSzTx/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1371600">
              <a:buSzTx/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1828800">
              <a:buSzTx/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ee objecte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kst"/>
          <p:cNvSpPr txBox="1">
            <a:spLocks noGrp="1"/>
          </p:cNvSpPr>
          <p:nvPr>
            <p:ph type="title"/>
          </p:nvPr>
        </p:nvSpPr>
        <p:spPr>
          <a:xfrm>
            <a:off x="467543" y="1267199"/>
            <a:ext cx="8208914" cy="108000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r>
              <a:t>Titeltekst</a:t>
            </a:r>
          </a:p>
        </p:txBody>
      </p:sp>
      <p:sp>
        <p:nvSpPr>
          <p:cNvPr id="39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467543" y="2420886"/>
            <a:ext cx="4047308" cy="3240362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44976" y="6474990"/>
            <a:ext cx="167185" cy="177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kst"/>
          <p:cNvSpPr txBox="1">
            <a:spLocks noGrp="1"/>
          </p:cNvSpPr>
          <p:nvPr>
            <p:ph type="title"/>
          </p:nvPr>
        </p:nvSpPr>
        <p:spPr>
          <a:xfrm>
            <a:off x="467543" y="1267199"/>
            <a:ext cx="8208914" cy="108000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r>
              <a:t>Titeltekst</a:t>
            </a:r>
          </a:p>
        </p:txBody>
      </p:sp>
      <p:sp>
        <p:nvSpPr>
          <p:cNvPr id="48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467543" y="2505075"/>
            <a:ext cx="4030640" cy="82391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b="1"/>
            </a:lvl1pPr>
            <a:lvl2pPr marL="0" indent="457200">
              <a:buSzTx/>
              <a:buFontTx/>
              <a:buNone/>
              <a:defRPr b="1"/>
            </a:lvl2pPr>
            <a:lvl3pPr marL="0" indent="914400">
              <a:buSzTx/>
              <a:buFontTx/>
              <a:buNone/>
              <a:defRPr b="1"/>
            </a:lvl3pPr>
            <a:lvl4pPr marL="0" indent="1371600">
              <a:buSzTx/>
              <a:buFontTx/>
              <a:buNone/>
              <a:defRPr b="1"/>
            </a:lvl4pPr>
            <a:lvl5pPr marL="0" indent="1828800">
              <a:buSzTx/>
              <a:buFontTx/>
              <a:buNone/>
              <a:defRPr b="1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50" y="2505075"/>
            <a:ext cx="4047307" cy="82391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b="1"/>
            </a:pPr>
            <a:endParaRPr/>
          </a:p>
        </p:txBody>
      </p:sp>
      <p:sp>
        <p:nvSpPr>
          <p:cNvPr id="5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44976" y="6474990"/>
            <a:ext cx="167185" cy="177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kst"/>
          <p:cNvSpPr txBox="1">
            <a:spLocks noGrp="1"/>
          </p:cNvSpPr>
          <p:nvPr>
            <p:ph type="title"/>
          </p:nvPr>
        </p:nvSpPr>
        <p:spPr>
          <a:xfrm>
            <a:off x="467543" y="1267199"/>
            <a:ext cx="3111476" cy="108000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Titeltekst</a:t>
            </a:r>
          </a:p>
        </p:txBody>
      </p:sp>
      <p:sp>
        <p:nvSpPr>
          <p:cNvPr id="73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3887389" y="1267201"/>
            <a:ext cx="4789066" cy="439404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7543" y="2420888"/>
            <a:ext cx="3111476" cy="324036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kst"/>
          <p:cNvSpPr txBox="1">
            <a:spLocks noGrp="1"/>
          </p:cNvSpPr>
          <p:nvPr>
            <p:ph type="title"/>
          </p:nvPr>
        </p:nvSpPr>
        <p:spPr>
          <a:xfrm>
            <a:off x="467543" y="1267199"/>
            <a:ext cx="3111476" cy="108000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Titeltekst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89" y="1267201"/>
            <a:ext cx="4789066" cy="43940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467543" y="2420888"/>
            <a:ext cx="3111476" cy="324036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44976" y="6474990"/>
            <a:ext cx="167185" cy="177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467543" y="2203200"/>
            <a:ext cx="8208914" cy="158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44976" y="6474990"/>
            <a:ext cx="167185" cy="177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4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1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1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1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1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1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1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1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1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1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31519" marR="0" indent="-27431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5908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480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05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962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vimeo.com/25591477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kRQop8qOe1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WMYhA-FGJE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el 6"/>
          <p:cNvSpPr txBox="1">
            <a:spLocks noGrp="1"/>
          </p:cNvSpPr>
          <p:nvPr>
            <p:ph type="ctrTitle"/>
          </p:nvPr>
        </p:nvSpPr>
        <p:spPr>
          <a:xfrm>
            <a:off x="467543" y="2225262"/>
            <a:ext cx="8208914" cy="1584001"/>
          </a:xfrm>
          <a:prstGeom prst="rect">
            <a:avLst/>
          </a:prstGeom>
        </p:spPr>
        <p:txBody>
          <a:bodyPr/>
          <a:lstStyle/>
          <a:p>
            <a:pPr>
              <a:defRPr sz="5400"/>
            </a:pPr>
            <a:r>
              <a:rPr dirty="0" err="1"/>
              <a:t>Slimme</a:t>
            </a:r>
            <a:r>
              <a:rPr dirty="0"/>
              <a:t> </a:t>
            </a:r>
            <a:r>
              <a:rPr dirty="0" err="1"/>
              <a:t>gemeenten</a:t>
            </a:r>
            <a:r>
              <a:rPr dirty="0"/>
              <a:t> </a:t>
            </a:r>
            <a:r>
              <a:rPr dirty="0" err="1"/>
              <a:t>doen</a:t>
            </a:r>
            <a:r>
              <a:rPr dirty="0"/>
              <a:t> </a:t>
            </a:r>
            <a:r>
              <a:rPr dirty="0" err="1"/>
              <a:t>aan</a:t>
            </a:r>
            <a:r>
              <a:rPr dirty="0"/>
              <a:t> Smart Mobility</a:t>
            </a:r>
          </a:p>
        </p:txBody>
      </p:sp>
      <p:sp>
        <p:nvSpPr>
          <p:cNvPr id="95" name="Ondertitel 7"/>
          <p:cNvSpPr txBox="1">
            <a:spLocks noGrp="1"/>
          </p:cNvSpPr>
          <p:nvPr>
            <p:ph type="subTitle" sz="quarter" idx="1"/>
          </p:nvPr>
        </p:nvSpPr>
        <p:spPr>
          <a:xfrm>
            <a:off x="467543" y="3861048"/>
            <a:ext cx="8208914" cy="576001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r>
              <a:rPr dirty="0"/>
              <a:t>Van </a:t>
            </a:r>
            <a:r>
              <a:rPr dirty="0" err="1"/>
              <a:t>modaliteit</a:t>
            </a:r>
            <a:r>
              <a:rPr dirty="0"/>
              <a:t> </a:t>
            </a:r>
            <a:r>
              <a:rPr dirty="0" err="1"/>
              <a:t>naar</a:t>
            </a:r>
            <a:r>
              <a:rPr dirty="0"/>
              <a:t> </a:t>
            </a:r>
            <a:r>
              <a:rPr dirty="0" err="1"/>
              <a:t>mobiliteit</a:t>
            </a:r>
            <a:endParaRPr dirty="0"/>
          </a:p>
        </p:txBody>
      </p:sp>
      <p:sp>
        <p:nvSpPr>
          <p:cNvPr id="96" name="Tijdelijke aanduiding voor datum 3"/>
          <p:cNvSpPr txBox="1"/>
          <p:nvPr/>
        </p:nvSpPr>
        <p:spPr>
          <a:xfrm>
            <a:off x="467543" y="6474990"/>
            <a:ext cx="1296002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r>
              <a:t>15 mei 2018</a:t>
            </a:r>
          </a:p>
        </p:txBody>
      </p:sp>
      <p:sp>
        <p:nvSpPr>
          <p:cNvPr id="97" name="Tijdelijke aanduiding voor dianummer 5"/>
          <p:cNvSpPr txBox="1">
            <a:spLocks noGrp="1"/>
          </p:cNvSpPr>
          <p:nvPr>
            <p:ph type="sldNum" sz="quarter" idx="4294967295"/>
          </p:nvPr>
        </p:nvSpPr>
        <p:spPr>
          <a:xfrm>
            <a:off x="9017001" y="5672534"/>
            <a:ext cx="127001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98" name="Tekstvak 8"/>
          <p:cNvSpPr txBox="1"/>
          <p:nvPr/>
        </p:nvSpPr>
        <p:spPr>
          <a:xfrm>
            <a:off x="496787" y="5661247"/>
            <a:ext cx="81796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dirty="0"/>
              <a:t>Julie van Heteren| Manager MRA </a:t>
            </a:r>
            <a:r>
              <a:rPr dirty="0" err="1"/>
              <a:t>programma</a:t>
            </a:r>
            <a:r>
              <a:rPr dirty="0"/>
              <a:t> Smart Mobility 2018-2022</a:t>
            </a:r>
            <a:endParaRPr lang="en-US" dirty="0"/>
          </a:p>
          <a:p>
            <a:r>
              <a:rPr lang="en-US" dirty="0"/>
              <a:t>I</a:t>
            </a:r>
            <a:r>
              <a:rPr lang="nl-NL" dirty="0"/>
              <a:t>ris Boxem | Gespreksleider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el 1"/>
          <p:cNvSpPr txBox="1">
            <a:spLocks noGrp="1"/>
          </p:cNvSpPr>
          <p:nvPr>
            <p:ph type="title"/>
          </p:nvPr>
        </p:nvSpPr>
        <p:spPr>
          <a:xfrm>
            <a:off x="467999" y="1267199"/>
            <a:ext cx="8208914" cy="1080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32104">
              <a:defRPr sz="3913"/>
            </a:lvl1pPr>
          </a:lstStyle>
          <a:p>
            <a:r>
              <a:rPr sz="3200" b="1" dirty="0" err="1"/>
              <a:t>Voorbeeld</a:t>
            </a:r>
            <a:r>
              <a:rPr sz="3200" b="1" dirty="0"/>
              <a:t> 3: </a:t>
            </a:r>
            <a:br>
              <a:rPr lang="en-US" sz="3200" dirty="0"/>
            </a:br>
            <a:r>
              <a:rPr sz="3200" i="1" dirty="0"/>
              <a:t>mobility portal </a:t>
            </a:r>
            <a:r>
              <a:rPr sz="3200" i="1" dirty="0" err="1"/>
              <a:t>helpt</a:t>
            </a:r>
            <a:r>
              <a:rPr sz="3200" i="1" dirty="0"/>
              <a:t> </a:t>
            </a:r>
            <a:r>
              <a:rPr sz="3200" i="1" dirty="0" err="1"/>
              <a:t>je</a:t>
            </a:r>
            <a:r>
              <a:rPr sz="3200" i="1" dirty="0"/>
              <a:t> in </a:t>
            </a:r>
            <a:r>
              <a:rPr sz="3200" i="1" dirty="0" err="1"/>
              <a:t>je</a:t>
            </a:r>
            <a:r>
              <a:rPr sz="3200" i="1" dirty="0"/>
              <a:t> reis</a:t>
            </a:r>
            <a:r>
              <a:rPr lang="nl-NL" sz="3200" i="1" dirty="0"/>
              <a:t>: </a:t>
            </a:r>
            <a:r>
              <a:rPr lang="nl-NL" u="sng" dirty="0">
                <a:hlinkClick r:id="rId2"/>
              </a:rPr>
              <a:t>https://vimeo.com/255914779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 </a:t>
            </a:r>
            <a:endParaRPr sz="3200" i="1" dirty="0"/>
          </a:p>
        </p:txBody>
      </p:sp>
      <p:sp>
        <p:nvSpPr>
          <p:cNvPr id="149" name="Tijdelijke aanduiding voor dianummer 3"/>
          <p:cNvSpPr txBox="1">
            <a:spLocks noGrp="1"/>
          </p:cNvSpPr>
          <p:nvPr>
            <p:ph type="sldNum" sz="quarter" idx="2"/>
          </p:nvPr>
        </p:nvSpPr>
        <p:spPr>
          <a:xfrm>
            <a:off x="5844976" y="6474990"/>
            <a:ext cx="167185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150" name="Schermafbeelding 2018-05-01 om 09.23.06 2.png" descr="Schermafbeelding 2018-05-01 om 09.23.06 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86911" y="2595711"/>
            <a:ext cx="5571090" cy="3133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el 7"/>
          <p:cNvSpPr txBox="1">
            <a:spLocks noGrp="1"/>
          </p:cNvSpPr>
          <p:nvPr>
            <p:ph type="title"/>
          </p:nvPr>
        </p:nvSpPr>
        <p:spPr>
          <a:xfrm>
            <a:off x="467543" y="2203200"/>
            <a:ext cx="8208914" cy="1584001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Impact van Smart Mobility op gemeenten </a:t>
            </a:r>
          </a:p>
        </p:txBody>
      </p:sp>
      <p:sp>
        <p:nvSpPr>
          <p:cNvPr id="157" name="Tijdelijke aanduiding voor dianummer 5"/>
          <p:cNvSpPr txBox="1">
            <a:spLocks noGrp="1"/>
          </p:cNvSpPr>
          <p:nvPr>
            <p:ph type="sldNum" sz="quarter" idx="2"/>
          </p:nvPr>
        </p:nvSpPr>
        <p:spPr>
          <a:xfrm>
            <a:off x="5844976" y="6474990"/>
            <a:ext cx="167185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el 1"/>
          <p:cNvSpPr txBox="1">
            <a:spLocks noGrp="1"/>
          </p:cNvSpPr>
          <p:nvPr>
            <p:ph type="title"/>
          </p:nvPr>
        </p:nvSpPr>
        <p:spPr>
          <a:xfrm>
            <a:off x="467999" y="1267199"/>
            <a:ext cx="8208914" cy="188437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02336">
              <a:defRPr sz="1892"/>
            </a:pPr>
            <a:r>
              <a:rPr sz="2800" u="sng" dirty="0"/>
              <a:t>Stelling 1: </a:t>
            </a:r>
            <a:br>
              <a:rPr sz="2800" dirty="0"/>
            </a:br>
            <a:br>
              <a:rPr sz="2800" dirty="0"/>
            </a:br>
            <a:r>
              <a:rPr sz="2800" dirty="0"/>
              <a:t>We </a:t>
            </a:r>
            <a:r>
              <a:rPr sz="2800" dirty="0" err="1"/>
              <a:t>gaan</a:t>
            </a:r>
            <a:r>
              <a:rPr sz="2800" dirty="0"/>
              <a:t> Smart Mobility </a:t>
            </a:r>
            <a:r>
              <a:rPr sz="2800" dirty="0" err="1"/>
              <a:t>nodig</a:t>
            </a:r>
            <a:r>
              <a:rPr sz="2800" dirty="0"/>
              <a:t> </a:t>
            </a:r>
            <a:r>
              <a:rPr sz="2800" dirty="0" err="1"/>
              <a:t>hebben</a:t>
            </a:r>
            <a:r>
              <a:rPr sz="2800" dirty="0"/>
              <a:t> om </a:t>
            </a:r>
            <a:r>
              <a:rPr sz="2800" dirty="0" err="1"/>
              <a:t>mijn</a:t>
            </a:r>
            <a:r>
              <a:rPr sz="2800" dirty="0"/>
              <a:t> </a:t>
            </a:r>
            <a:r>
              <a:rPr sz="2800" dirty="0" err="1"/>
              <a:t>gemeente</a:t>
            </a:r>
            <a:r>
              <a:rPr sz="2800" dirty="0"/>
              <a:t> </a:t>
            </a:r>
            <a:r>
              <a:rPr sz="2800" dirty="0" err="1"/>
              <a:t>bereikbaar</a:t>
            </a:r>
            <a:r>
              <a:rPr sz="2800" dirty="0"/>
              <a:t> </a:t>
            </a:r>
            <a:r>
              <a:rPr sz="2800" dirty="0" err="1"/>
              <a:t>en</a:t>
            </a:r>
            <a:r>
              <a:rPr sz="2800" dirty="0"/>
              <a:t> </a:t>
            </a:r>
            <a:r>
              <a:rPr sz="2800" dirty="0" err="1"/>
              <a:t>duurzaam</a:t>
            </a:r>
            <a:r>
              <a:rPr sz="2800" dirty="0"/>
              <a:t> te </a:t>
            </a:r>
            <a:r>
              <a:rPr sz="2800" dirty="0" err="1"/>
              <a:t>houden</a:t>
            </a:r>
            <a:r>
              <a:rPr sz="2800" dirty="0"/>
              <a:t> </a:t>
            </a:r>
          </a:p>
        </p:txBody>
      </p:sp>
      <p:sp>
        <p:nvSpPr>
          <p:cNvPr id="160" name="Tijdelijke aanduiding voor dianummer 3"/>
          <p:cNvSpPr txBox="1">
            <a:spLocks noGrp="1"/>
          </p:cNvSpPr>
          <p:nvPr>
            <p:ph type="sldNum" sz="quarter" idx="2"/>
          </p:nvPr>
        </p:nvSpPr>
        <p:spPr>
          <a:xfrm>
            <a:off x="5844976" y="6474990"/>
            <a:ext cx="167185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el 1"/>
          <p:cNvSpPr txBox="1">
            <a:spLocks noGrp="1"/>
          </p:cNvSpPr>
          <p:nvPr>
            <p:ph type="title"/>
          </p:nvPr>
        </p:nvSpPr>
        <p:spPr>
          <a:xfrm>
            <a:off x="467999" y="1267199"/>
            <a:ext cx="8208914" cy="108000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548640">
              <a:defRPr sz="2580"/>
            </a:pPr>
            <a:r>
              <a:rPr sz="2800" u="sng" dirty="0"/>
              <a:t>Stelling 2: </a:t>
            </a:r>
            <a:br>
              <a:rPr sz="2800" dirty="0"/>
            </a:br>
            <a:br>
              <a:rPr sz="2800" dirty="0"/>
            </a:br>
            <a:r>
              <a:rPr lang="en-US" sz="2800" dirty="0" err="1"/>
              <a:t>Ik</a:t>
            </a:r>
            <a:r>
              <a:rPr lang="en-US" sz="2800" dirty="0"/>
              <a:t> </a:t>
            </a:r>
            <a:r>
              <a:rPr lang="en-US" sz="2800" dirty="0" err="1"/>
              <a:t>ga</a:t>
            </a:r>
            <a:r>
              <a:rPr lang="en-US" sz="2800" dirty="0"/>
              <a:t> </a:t>
            </a:r>
            <a:r>
              <a:rPr lang="en-US" sz="2800" dirty="0" err="1"/>
              <a:t>mij</a:t>
            </a:r>
            <a:r>
              <a:rPr lang="en-US" sz="2800" dirty="0"/>
              <a:t> </a:t>
            </a:r>
            <a:r>
              <a:rPr lang="en-US" sz="2800" dirty="0" err="1"/>
              <a:t>inzetten</a:t>
            </a:r>
            <a:r>
              <a:rPr lang="en-US" sz="2800" dirty="0"/>
              <a:t> om </a:t>
            </a:r>
            <a:r>
              <a:rPr sz="2800" dirty="0"/>
              <a:t>Smart </a:t>
            </a:r>
            <a:r>
              <a:rPr lang="en-US" sz="2800" dirty="0"/>
              <a:t>M</a:t>
            </a:r>
            <a:r>
              <a:rPr sz="2800" dirty="0"/>
              <a:t>obility te </a:t>
            </a:r>
            <a:r>
              <a:rPr sz="2800" dirty="0" err="1"/>
              <a:t>implementeren</a:t>
            </a:r>
            <a:r>
              <a:rPr sz="2800" dirty="0"/>
              <a:t> in </a:t>
            </a:r>
            <a:r>
              <a:rPr sz="2800" dirty="0" err="1"/>
              <a:t>mijn</a:t>
            </a:r>
            <a:r>
              <a:rPr sz="2800" dirty="0"/>
              <a:t> </a:t>
            </a:r>
            <a:r>
              <a:rPr sz="2800" dirty="0" err="1"/>
              <a:t>gemeente</a:t>
            </a:r>
            <a:endParaRPr sz="2800" dirty="0"/>
          </a:p>
        </p:txBody>
      </p:sp>
      <p:sp>
        <p:nvSpPr>
          <p:cNvPr id="163" name="Tijdelijke aanduiding voor dianummer 3"/>
          <p:cNvSpPr txBox="1">
            <a:spLocks noGrp="1"/>
          </p:cNvSpPr>
          <p:nvPr>
            <p:ph type="sldNum" sz="quarter" idx="2"/>
          </p:nvPr>
        </p:nvSpPr>
        <p:spPr>
          <a:xfrm>
            <a:off x="5844976" y="6474990"/>
            <a:ext cx="167185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el 7"/>
          <p:cNvSpPr txBox="1">
            <a:spLocks noGrp="1"/>
          </p:cNvSpPr>
          <p:nvPr>
            <p:ph type="title"/>
          </p:nvPr>
        </p:nvSpPr>
        <p:spPr>
          <a:xfrm>
            <a:off x="107504" y="1844824"/>
            <a:ext cx="9036496" cy="1584001"/>
          </a:xfrm>
          <a:prstGeom prst="rect">
            <a:avLst/>
          </a:prstGeom>
        </p:spPr>
        <p:txBody>
          <a:bodyPr/>
          <a:lstStyle/>
          <a:p>
            <a:pPr algn="ctr" defTabSz="649223">
              <a:defRPr sz="3834"/>
            </a:pPr>
            <a:r>
              <a:rPr dirty="0"/>
              <a:t>Smart Mobility in de </a:t>
            </a:r>
            <a:r>
              <a:rPr dirty="0" err="1"/>
              <a:t>Vervoerregio</a:t>
            </a:r>
            <a:r>
              <a:rPr dirty="0"/>
              <a:t> </a:t>
            </a:r>
          </a:p>
        </p:txBody>
      </p:sp>
      <p:sp>
        <p:nvSpPr>
          <p:cNvPr id="169" name="Tijdelijke aanduiding voor dianummer 5"/>
          <p:cNvSpPr txBox="1">
            <a:spLocks noGrp="1"/>
          </p:cNvSpPr>
          <p:nvPr>
            <p:ph type="sldNum" sz="quarter" idx="2"/>
          </p:nvPr>
        </p:nvSpPr>
        <p:spPr>
          <a:xfrm>
            <a:off x="5844976" y="6474990"/>
            <a:ext cx="167185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3545A2-BAE8-435E-B5CB-5A508B42A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Smart Mobility in de </a:t>
            </a:r>
            <a:r>
              <a:rPr lang="en-US" dirty="0" err="1"/>
              <a:t>Vervoerregio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F997E4-7326-43AB-9CE3-3E2C0B93E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Aanjagen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- </a:t>
            </a:r>
            <a:r>
              <a:rPr lang="en-US" dirty="0" err="1"/>
              <a:t>Loket</a:t>
            </a:r>
            <a:r>
              <a:rPr lang="en-US" dirty="0"/>
              <a:t>: </a:t>
            </a:r>
            <a:r>
              <a:rPr lang="en-US" dirty="0" err="1"/>
              <a:t>advies</a:t>
            </a:r>
            <a:r>
              <a:rPr lang="en-US" dirty="0"/>
              <a:t>, </a:t>
            </a:r>
            <a:r>
              <a:rPr lang="en-US" dirty="0" err="1"/>
              <a:t>initiatief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- </a:t>
            </a:r>
            <a:r>
              <a:rPr lang="en-US" dirty="0" err="1"/>
              <a:t>Kennis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- </a:t>
            </a:r>
            <a:r>
              <a:rPr lang="en-US" dirty="0" err="1"/>
              <a:t>Netwerk</a:t>
            </a:r>
            <a:endParaRPr lang="en-US" dirty="0"/>
          </a:p>
          <a:p>
            <a:r>
              <a:rPr lang="en-US" dirty="0"/>
              <a:t>Financiering</a:t>
            </a:r>
          </a:p>
          <a:p>
            <a:pPr marL="457200" lvl="1" indent="0">
              <a:buNone/>
            </a:pPr>
            <a:r>
              <a:rPr lang="en-US" dirty="0"/>
              <a:t>- </a:t>
            </a:r>
            <a:r>
              <a:rPr lang="en-US" dirty="0" err="1"/>
              <a:t>Investeringsagenda</a:t>
            </a:r>
            <a:r>
              <a:rPr lang="en-US" dirty="0"/>
              <a:t>: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vaststelling</a:t>
            </a:r>
            <a:r>
              <a:rPr lang="en-US" dirty="0"/>
              <a:t> in </a:t>
            </a:r>
            <a:r>
              <a:rPr lang="en-US" dirty="0" err="1"/>
              <a:t>Regioraad</a:t>
            </a:r>
            <a:r>
              <a:rPr lang="en-US" dirty="0"/>
              <a:t> in </a:t>
            </a:r>
            <a:r>
              <a:rPr lang="en-US" dirty="0" err="1"/>
              <a:t>oktober</a:t>
            </a:r>
            <a:r>
              <a:rPr lang="en-US" dirty="0"/>
              <a:t> 2018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4E0187-BE06-4031-A0D7-7D1C40CB5B7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5885160" y="6485150"/>
            <a:ext cx="127001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958032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el 1"/>
          <p:cNvSpPr txBox="1">
            <a:spLocks noGrp="1"/>
          </p:cNvSpPr>
          <p:nvPr>
            <p:ph type="title"/>
          </p:nvPr>
        </p:nvSpPr>
        <p:spPr>
          <a:xfrm>
            <a:off x="467999" y="1267199"/>
            <a:ext cx="8208914" cy="1080001"/>
          </a:xfrm>
          <a:prstGeom prst="rect">
            <a:avLst/>
          </a:prstGeom>
        </p:spPr>
        <p:txBody>
          <a:bodyPr/>
          <a:lstStyle>
            <a:lvl1pPr defTabSz="832104">
              <a:defRPr sz="3913"/>
            </a:lvl1pPr>
          </a:lstStyle>
          <a:p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gemeente</a:t>
            </a:r>
            <a:r>
              <a:rPr lang="en-US" dirty="0"/>
              <a:t>- / </a:t>
            </a:r>
            <a:r>
              <a:rPr lang="en-US" dirty="0" err="1"/>
              <a:t>regioraadsleden</a:t>
            </a:r>
            <a:endParaRPr dirty="0"/>
          </a:p>
        </p:txBody>
      </p:sp>
      <p:sp>
        <p:nvSpPr>
          <p:cNvPr id="199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499696" y="2708919"/>
            <a:ext cx="8208914" cy="3240363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rPr lang="en-US" dirty="0" err="1"/>
              <a:t>Meedenken</a:t>
            </a:r>
            <a:r>
              <a:rPr lang="en-US" dirty="0"/>
              <a:t> over of </a:t>
            </a:r>
            <a:r>
              <a:rPr lang="en-US" dirty="0" err="1"/>
              <a:t>aandragen</a:t>
            </a:r>
            <a:r>
              <a:rPr lang="en-US" dirty="0"/>
              <a:t> van </a:t>
            </a:r>
            <a:r>
              <a:rPr lang="en-US" dirty="0" err="1"/>
              <a:t>mogelijke</a:t>
            </a:r>
            <a:r>
              <a:rPr lang="en-US" dirty="0"/>
              <a:t> Smart Mobility </a:t>
            </a:r>
            <a:r>
              <a:rPr lang="en-US" dirty="0" err="1"/>
              <a:t>projecten</a:t>
            </a:r>
            <a:endParaRPr lang="en-US" dirty="0"/>
          </a:p>
          <a:p>
            <a:pPr>
              <a:defRPr sz="1800"/>
            </a:pPr>
            <a:endParaRPr lang="en-US" dirty="0"/>
          </a:p>
          <a:p>
            <a:pPr>
              <a:defRPr sz="1800"/>
            </a:pPr>
            <a:r>
              <a:rPr lang="en-US" dirty="0" err="1"/>
              <a:t>Denk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mobiliteitsvraagstukken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Smart Mobility! </a:t>
            </a:r>
          </a:p>
          <a:p>
            <a:pPr>
              <a:defRPr sz="1800"/>
            </a:pPr>
            <a:endParaRPr lang="en-US" dirty="0"/>
          </a:p>
          <a:p>
            <a:pPr>
              <a:defRPr sz="1800"/>
            </a:pPr>
            <a:r>
              <a:rPr lang="en-US" dirty="0" err="1"/>
              <a:t>Kritisch</a:t>
            </a:r>
            <a:r>
              <a:rPr lang="en-US" dirty="0"/>
              <a:t> </a:t>
            </a:r>
            <a:r>
              <a:rPr lang="en-US" dirty="0" err="1"/>
              <a:t>toetsen</a:t>
            </a:r>
            <a:endParaRPr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1E3085A-3158-4741-9ED8-23330C843C8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5885160" y="6474990"/>
            <a:ext cx="127001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423759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el 7"/>
          <p:cNvSpPr txBox="1">
            <a:spLocks noGrp="1"/>
          </p:cNvSpPr>
          <p:nvPr>
            <p:ph type="title"/>
          </p:nvPr>
        </p:nvSpPr>
        <p:spPr>
          <a:xfrm>
            <a:off x="467543" y="2203200"/>
            <a:ext cx="8208914" cy="1584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 err="1"/>
              <a:t>Vragen</a:t>
            </a:r>
            <a:r>
              <a:rPr lang="en-US" dirty="0"/>
              <a:t> of </a:t>
            </a:r>
            <a:r>
              <a:rPr lang="en-US" dirty="0" err="1"/>
              <a:t>hulp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dirty="0"/>
              <a:t>?</a:t>
            </a:r>
            <a:br>
              <a:rPr lang="en-US" dirty="0"/>
            </a:br>
            <a:r>
              <a:rPr lang="en-US" sz="4800" i="1" dirty="0"/>
              <a:t>smartmobility@vervoerregio.nl</a:t>
            </a:r>
            <a:r>
              <a:rPr sz="4800" i="1" dirty="0"/>
              <a:t> </a:t>
            </a:r>
            <a:endParaRPr i="1" dirty="0"/>
          </a:p>
        </p:txBody>
      </p:sp>
      <p:sp>
        <p:nvSpPr>
          <p:cNvPr id="202" name="Tijdelijke aanduiding voor dianummer 5"/>
          <p:cNvSpPr txBox="1">
            <a:spLocks noGrp="1"/>
          </p:cNvSpPr>
          <p:nvPr>
            <p:ph type="sldNum" sz="quarter" idx="2"/>
          </p:nvPr>
        </p:nvSpPr>
        <p:spPr>
          <a:xfrm>
            <a:off x="5844976" y="6474990"/>
            <a:ext cx="167185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el 1"/>
          <p:cNvSpPr txBox="1">
            <a:spLocks noGrp="1"/>
          </p:cNvSpPr>
          <p:nvPr>
            <p:ph type="title"/>
          </p:nvPr>
        </p:nvSpPr>
        <p:spPr>
          <a:xfrm>
            <a:off x="467999" y="1267199"/>
            <a:ext cx="8208914" cy="1080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48640">
              <a:defRPr sz="2580"/>
            </a:pPr>
            <a:r>
              <a:rPr sz="5300" dirty="0"/>
              <a:t>De </a:t>
            </a:r>
            <a:r>
              <a:rPr sz="5300" dirty="0" err="1"/>
              <a:t>transitie</a:t>
            </a:r>
            <a:r>
              <a:rPr sz="5300" dirty="0"/>
              <a:t> van </a:t>
            </a:r>
            <a:r>
              <a:rPr sz="5300" dirty="0" err="1"/>
              <a:t>Modaliteit</a:t>
            </a:r>
            <a:r>
              <a:rPr sz="5300" dirty="0"/>
              <a:t> </a:t>
            </a:r>
            <a:r>
              <a:rPr sz="5300" dirty="0" err="1"/>
              <a:t>naar</a:t>
            </a:r>
            <a:r>
              <a:rPr sz="5300" dirty="0"/>
              <a:t> </a:t>
            </a:r>
            <a:r>
              <a:rPr sz="5300" dirty="0" err="1"/>
              <a:t>Mobiliteit</a:t>
            </a:r>
            <a:br>
              <a:rPr sz="2800" dirty="0"/>
            </a:br>
            <a:br>
              <a:rPr sz="2800" dirty="0"/>
            </a:br>
            <a:endParaRPr sz="2800" dirty="0"/>
          </a:p>
        </p:txBody>
      </p:sp>
      <p:sp>
        <p:nvSpPr>
          <p:cNvPr id="101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467543" y="2852935"/>
            <a:ext cx="8208914" cy="3240363"/>
          </a:xfrm>
          <a:prstGeom prst="rect">
            <a:avLst/>
          </a:prstGeom>
        </p:spPr>
        <p:txBody>
          <a:bodyPr/>
          <a:lstStyle/>
          <a:p>
            <a:r>
              <a:t>Wat is Smart Mobility? Drie voorbeelden</a:t>
            </a:r>
          </a:p>
          <a:p>
            <a:r>
              <a:t>Impact van Smart Mobility op gemeenten: discussie</a:t>
            </a:r>
          </a:p>
          <a:p>
            <a:r>
              <a:t>Rol Vervoerregio en Metropoolregio </a:t>
            </a:r>
          </a:p>
          <a:p>
            <a:r>
              <a:t>Vragen?</a:t>
            </a:r>
          </a:p>
        </p:txBody>
      </p:sp>
      <p:sp>
        <p:nvSpPr>
          <p:cNvPr id="102" name="Tijdelijke aanduiding voor dianummer 3"/>
          <p:cNvSpPr txBox="1">
            <a:spLocks noGrp="1"/>
          </p:cNvSpPr>
          <p:nvPr>
            <p:ph type="sldNum" sz="quarter" idx="2"/>
          </p:nvPr>
        </p:nvSpPr>
        <p:spPr>
          <a:xfrm>
            <a:off x="5885160" y="6474990"/>
            <a:ext cx="127001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08912" cy="504056"/>
          </a:xfrm>
        </p:spPr>
        <p:txBody>
          <a:bodyPr>
            <a:normAutofit/>
          </a:bodyPr>
          <a:lstStyle/>
          <a:p>
            <a:r>
              <a:rPr lang="nl-NL" sz="3200" b="1" dirty="0"/>
              <a:t>Vijf strategische opgaven Beleidskader Mobiliteit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467544" y="1412777"/>
            <a:ext cx="8208912" cy="4248472"/>
          </a:xfrm>
        </p:spPr>
        <p:txBody>
          <a:bodyPr>
            <a:normAutofit lnSpcReduction="10000"/>
          </a:bodyPr>
          <a:lstStyle/>
          <a:p>
            <a:endParaRPr lang="nl-NL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3200" b="1" dirty="0"/>
              <a:t>Van modaliteit naar mobiliteit </a:t>
            </a:r>
          </a:p>
          <a:p>
            <a:pPr marL="457200" indent="-457200">
              <a:buFont typeface="+mj-lt"/>
              <a:buAutoNum type="arabicPeriod"/>
            </a:pPr>
            <a:endParaRPr lang="nl-NL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altLang="nl-NL" dirty="0">
                <a:solidFill>
                  <a:schemeClr val="bg1">
                    <a:lumMod val="75000"/>
                  </a:schemeClr>
                </a:solidFill>
              </a:rPr>
              <a:t>Naar een CO2 neutraal </a:t>
            </a:r>
            <a:r>
              <a:rPr lang="nl-NL" altLang="nl-NL" dirty="0" err="1">
                <a:solidFill>
                  <a:schemeClr val="bg1">
                    <a:lumMod val="75000"/>
                  </a:schemeClr>
                </a:solidFill>
              </a:rPr>
              <a:t>mobiliteitsysteem</a:t>
            </a:r>
            <a:endParaRPr lang="nl-NL" altLang="nl-NL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nl-NL" altLang="nl-NL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nl-NL" altLang="nl-NL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Veilig en prettig van deur tot deur</a:t>
            </a:r>
          </a:p>
          <a:p>
            <a:pPr marL="457200" indent="-457200">
              <a:buAutoNum type="arabicPeriod"/>
            </a:pPr>
            <a:endParaRPr lang="nl-NL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nl-NL" altLang="nl-NL" dirty="0">
                <a:solidFill>
                  <a:schemeClr val="bg1">
                    <a:lumMod val="75000"/>
                  </a:schemeClr>
                </a:solidFill>
              </a:rPr>
              <a:t>Mobiliteit en omgeving passen bij elkaar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nl-NL" altLang="nl-NL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nl-NL" altLang="nl-NL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Nabijheid van dagelijkse activiteiten    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nl-NL" altLang="nl-NL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L="457200" indent="-457200">
              <a:buAutoNum type="arabicPeriod"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D0A6-88F7-BA47-BBB4-024FFFC4B6A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339677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C4480370-9537-41EF-B3FF-CC1FBC647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3024188"/>
            <a:ext cx="5173663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Rectangle 2">
            <a:extLst>
              <a:ext uri="{FF2B5EF4-FFF2-40B4-BE49-F238E27FC236}">
                <a16:creationId xmlns:a16="http://schemas.microsoft.com/office/drawing/2014/main" id="{7DEBBE93-CDAE-4930-9AAF-E0A73A37123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906463"/>
            <a:ext cx="8208962" cy="10795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altLang="nl-NL" sz="3200">
                <a:latin typeface="Calibri Light" panose="020F0302020204030204" pitchFamily="34" charset="0"/>
                <a:cs typeface="FiraSans-Regular" pitchFamily="32" charset="0"/>
              </a:rPr>
              <a:t>Strategische opgave 1:</a:t>
            </a:r>
            <a:r>
              <a:rPr lang="nl-NL" altLang="nl-NL" sz="5400"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13316" name="Text Box 3">
            <a:extLst>
              <a:ext uri="{FF2B5EF4-FFF2-40B4-BE49-F238E27FC236}">
                <a16:creationId xmlns:a16="http://schemas.microsoft.com/office/drawing/2014/main" id="{BE2EF5C8-CAFF-436B-86D6-0A6116B58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944688"/>
            <a:ext cx="820896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2000"/>
              </a:lnSpc>
              <a:buClrTx/>
              <a:buFontTx/>
              <a:buNone/>
            </a:pPr>
            <a:r>
              <a:rPr lang="nl-NL" altLang="nl-NL" sz="5400" dirty="0">
                <a:solidFill>
                  <a:srgbClr val="000000"/>
                </a:solidFill>
                <a:latin typeface="Calibri Light" panose="020F0302020204030204" pitchFamily="34" charset="0"/>
              </a:rPr>
              <a:t>Van modaliteit naar mobiliteit</a:t>
            </a:r>
          </a:p>
        </p:txBody>
      </p:sp>
      <p:sp>
        <p:nvSpPr>
          <p:cNvPr id="13317" name="Text Box 4">
            <a:extLst>
              <a:ext uri="{FF2B5EF4-FFF2-40B4-BE49-F238E27FC236}">
                <a16:creationId xmlns:a16="http://schemas.microsoft.com/office/drawing/2014/main" id="{35459FD7-6DA7-443F-87EF-0C6C4179A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4176713"/>
            <a:ext cx="8208962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2000"/>
              </a:lnSpc>
              <a:buClrTx/>
              <a:buFontTx/>
              <a:buNone/>
            </a:pPr>
            <a:r>
              <a:rPr lang="nl-NL" altLang="nl-NL" sz="1600">
                <a:solidFill>
                  <a:srgbClr val="CC0066"/>
                </a:solidFill>
                <a:latin typeface="Calibri Light" panose="020F0302020204030204" pitchFamily="34" charset="0"/>
                <a:cs typeface="FiraSans-Book" pitchFamily="32" charset="0"/>
              </a:rPr>
              <a:t>– Reistijd van deur tot deur</a:t>
            </a:r>
          </a:p>
        </p:txBody>
      </p:sp>
      <p:sp>
        <p:nvSpPr>
          <p:cNvPr id="13318" name="Text Box 5">
            <a:extLst>
              <a:ext uri="{FF2B5EF4-FFF2-40B4-BE49-F238E27FC236}">
                <a16:creationId xmlns:a16="http://schemas.microsoft.com/office/drawing/2014/main" id="{B542338F-8841-4330-B7E6-47B3A53EC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3889375"/>
            <a:ext cx="26654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2000"/>
              </a:lnSpc>
              <a:buClrTx/>
              <a:buFontTx/>
              <a:buNone/>
            </a:pPr>
            <a:r>
              <a:rPr lang="nl-NL" altLang="nl-NL" sz="1600" b="1">
                <a:solidFill>
                  <a:srgbClr val="CC0066"/>
                </a:solidFill>
                <a:latin typeface="Calibri" panose="020F0502020204030204" pitchFamily="34" charset="0"/>
              </a:rPr>
              <a:t>Indicatoren</a:t>
            </a:r>
          </a:p>
        </p:txBody>
      </p:sp>
    </p:spTree>
    <p:extLst>
      <p:ext uri="{BB962C8B-B14F-4D97-AF65-F5344CB8AC3E}">
        <p14:creationId xmlns:p14="http://schemas.microsoft.com/office/powerpoint/2010/main" val="708107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el 8"/>
          <p:cNvSpPr txBox="1">
            <a:spLocks noGrp="1"/>
          </p:cNvSpPr>
          <p:nvPr>
            <p:ph type="title"/>
          </p:nvPr>
        </p:nvSpPr>
        <p:spPr>
          <a:xfrm>
            <a:off x="467543" y="908720"/>
            <a:ext cx="8208914" cy="10800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dirty="0" err="1"/>
              <a:t>kennismakingskwadrant</a:t>
            </a:r>
            <a:endParaRPr dirty="0"/>
          </a:p>
        </p:txBody>
      </p:sp>
      <p:sp>
        <p:nvSpPr>
          <p:cNvPr id="105" name="Tijdelijke aanduiding voor dianummer 5"/>
          <p:cNvSpPr txBox="1">
            <a:spLocks noGrp="1"/>
          </p:cNvSpPr>
          <p:nvPr>
            <p:ph type="sldNum" sz="quarter" idx="2"/>
          </p:nvPr>
        </p:nvSpPr>
        <p:spPr>
          <a:xfrm>
            <a:off x="5885160" y="6474990"/>
            <a:ext cx="127001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06" name="Rechte verbindingslijn 4"/>
          <p:cNvSpPr/>
          <p:nvPr/>
        </p:nvSpPr>
        <p:spPr>
          <a:xfrm flipH="1">
            <a:off x="4571999" y="2132855"/>
            <a:ext cx="1" cy="3096346"/>
          </a:xfrm>
          <a:prstGeom prst="line">
            <a:avLst/>
          </a:prstGeom>
          <a:ln w="28575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7" name="Rechte verbindingslijn 10"/>
          <p:cNvSpPr/>
          <p:nvPr/>
        </p:nvSpPr>
        <p:spPr>
          <a:xfrm flipH="1" flipV="1">
            <a:off x="2734093" y="3717032"/>
            <a:ext cx="3816426" cy="1"/>
          </a:xfrm>
          <a:prstGeom prst="line">
            <a:avLst/>
          </a:prstGeom>
          <a:ln w="28575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8" name="Tekstvak 7"/>
          <p:cNvSpPr txBox="1"/>
          <p:nvPr/>
        </p:nvSpPr>
        <p:spPr>
          <a:xfrm>
            <a:off x="6261172" y="3419418"/>
            <a:ext cx="3183698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/>
            </a:pPr>
            <a:r>
              <a:t>Wij hebben binnen onze gemeente </a:t>
            </a:r>
          </a:p>
          <a:p>
            <a:pPr algn="ctr">
              <a:defRPr sz="1400" u="sng"/>
            </a:pPr>
            <a:r>
              <a:t>geen</a:t>
            </a:r>
            <a:r>
              <a:rPr u="none"/>
              <a:t> kennis van Smart Mobility </a:t>
            </a:r>
          </a:p>
        </p:txBody>
      </p:sp>
      <p:sp>
        <p:nvSpPr>
          <p:cNvPr id="109" name="Tekstvak 11"/>
          <p:cNvSpPr txBox="1"/>
          <p:nvPr/>
        </p:nvSpPr>
        <p:spPr>
          <a:xfrm>
            <a:off x="2980150" y="5218121"/>
            <a:ext cx="3183699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/>
            </a:pPr>
            <a:r>
              <a:t>Wij doen binnen onze gemeente </a:t>
            </a:r>
          </a:p>
          <a:p>
            <a:pPr algn="ctr">
              <a:defRPr sz="1400" u="sng"/>
            </a:pPr>
            <a:r>
              <a:t>nog niets</a:t>
            </a:r>
            <a:r>
              <a:rPr u="none"/>
              <a:t> met Smart Mobility </a:t>
            </a:r>
          </a:p>
        </p:txBody>
      </p:sp>
      <p:sp>
        <p:nvSpPr>
          <p:cNvPr id="110" name="Tekstvak 15"/>
          <p:cNvSpPr txBox="1"/>
          <p:nvPr/>
        </p:nvSpPr>
        <p:spPr>
          <a:xfrm>
            <a:off x="-233931" y="3417920"/>
            <a:ext cx="3183699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/>
            </a:pPr>
            <a:r>
              <a:t>Wij hebben binnen onze gemeente </a:t>
            </a:r>
          </a:p>
          <a:p>
            <a:pPr algn="ctr">
              <a:defRPr sz="1400"/>
            </a:pPr>
            <a:r>
              <a:t>al </a:t>
            </a:r>
            <a:r>
              <a:rPr u="sng"/>
              <a:t>veel</a:t>
            </a:r>
            <a:r>
              <a:t> kennis van Smart Mobility </a:t>
            </a:r>
          </a:p>
        </p:txBody>
      </p:sp>
      <p:sp>
        <p:nvSpPr>
          <p:cNvPr id="111" name="Tekstvak 16"/>
          <p:cNvSpPr txBox="1"/>
          <p:nvPr/>
        </p:nvSpPr>
        <p:spPr>
          <a:xfrm>
            <a:off x="2978546" y="1655222"/>
            <a:ext cx="3183699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r>
              <a:t>Wij doen binnen onze gemeente al heel veel met Smart Mobility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el 1"/>
          <p:cNvSpPr txBox="1">
            <a:spLocks noGrp="1"/>
          </p:cNvSpPr>
          <p:nvPr>
            <p:ph type="title"/>
          </p:nvPr>
        </p:nvSpPr>
        <p:spPr>
          <a:xfrm>
            <a:off x="467999" y="1267199"/>
            <a:ext cx="8208914" cy="1080001"/>
          </a:xfrm>
          <a:prstGeom prst="rect">
            <a:avLst/>
          </a:prstGeom>
        </p:spPr>
        <p:txBody>
          <a:bodyPr/>
          <a:lstStyle/>
          <a:p>
            <a:r>
              <a:rPr dirty="0"/>
              <a:t>Wat is Smart Mobility?</a:t>
            </a:r>
          </a:p>
        </p:txBody>
      </p:sp>
      <p:pic>
        <p:nvPicPr>
          <p:cNvPr id="117" name="Afbeelding 1" descr="Afbeelding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11971" y="3969137"/>
            <a:ext cx="2871553" cy="1631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Afbeelding 1" descr="Afbeelding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28463" y="2016555"/>
            <a:ext cx="2809864" cy="18059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Afbeelding 2" descr="Afbeelding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11971" y="2016555"/>
            <a:ext cx="2792812" cy="1841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icture 2" descr="Picture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28463" y="3899308"/>
            <a:ext cx="2809864" cy="177165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jdelijke aanduiding voor dianummer 3">
            <a:extLst>
              <a:ext uri="{FF2B5EF4-FFF2-40B4-BE49-F238E27FC236}">
                <a16:creationId xmlns:a16="http://schemas.microsoft.com/office/drawing/2014/main" id="{F5F67846-AF3A-4065-BE42-296B9E4233F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5885160" y="6474990"/>
            <a:ext cx="127001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jdelijke aanduiding voor dianummer 3"/>
          <p:cNvSpPr txBox="1">
            <a:spLocks noGrp="1"/>
          </p:cNvSpPr>
          <p:nvPr>
            <p:ph type="sldNum" sz="quarter" idx="2"/>
          </p:nvPr>
        </p:nvSpPr>
        <p:spPr>
          <a:xfrm>
            <a:off x="5885160" y="6474990"/>
            <a:ext cx="127001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123" name="Afbeelding 5" descr="Afbeelding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020" y="1879867"/>
            <a:ext cx="1812824" cy="15762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Afbeelding 6" descr="Afbeelding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4008" y="1875650"/>
            <a:ext cx="1545467" cy="1580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Afbeelding 7" descr="Afbeelding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47405" y="1588629"/>
            <a:ext cx="1539333" cy="1867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rcRect l="3375" t="6909" r="2521" b="6375"/>
          <a:stretch>
            <a:fillRect/>
          </a:stretch>
        </p:blipFill>
        <p:spPr>
          <a:xfrm>
            <a:off x="7015984" y="1904700"/>
            <a:ext cx="1588678" cy="1557008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itel 1"/>
          <p:cNvSpPr txBox="1"/>
          <p:nvPr/>
        </p:nvSpPr>
        <p:spPr>
          <a:xfrm>
            <a:off x="526059" y="3528140"/>
            <a:ext cx="932525" cy="59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26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Data</a:t>
            </a:r>
          </a:p>
        </p:txBody>
      </p:sp>
      <p:sp>
        <p:nvSpPr>
          <p:cNvPr id="128" name="Titel 1"/>
          <p:cNvSpPr txBox="1"/>
          <p:nvPr/>
        </p:nvSpPr>
        <p:spPr>
          <a:xfrm>
            <a:off x="4334015" y="3609253"/>
            <a:ext cx="2165452" cy="822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lnSpc>
                <a:spcPct val="90000"/>
              </a:lnSpc>
              <a:defRPr sz="2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Voertuig</a:t>
            </a:r>
          </a:p>
          <a:p>
            <a:pPr algn="ctr">
              <a:lnSpc>
                <a:spcPct val="90000"/>
              </a:lnSpc>
              <a:defRPr sz="2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technologie</a:t>
            </a:r>
          </a:p>
        </p:txBody>
      </p:sp>
      <p:sp>
        <p:nvSpPr>
          <p:cNvPr id="129" name="Titel 1"/>
          <p:cNvSpPr txBox="1"/>
          <p:nvPr/>
        </p:nvSpPr>
        <p:spPr>
          <a:xfrm>
            <a:off x="1840092" y="3624968"/>
            <a:ext cx="2753957" cy="1206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lnSpc>
                <a:spcPct val="90000"/>
              </a:lnSpc>
              <a:defRPr sz="2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Mobility </a:t>
            </a:r>
            <a:endParaRPr sz="440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  <a:defRPr sz="2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as a</a:t>
            </a:r>
            <a:endParaRPr sz="440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  <a:defRPr sz="2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Service </a:t>
            </a:r>
          </a:p>
        </p:txBody>
      </p:sp>
      <p:sp>
        <p:nvSpPr>
          <p:cNvPr id="130" name="Titel 1"/>
          <p:cNvSpPr txBox="1"/>
          <p:nvPr/>
        </p:nvSpPr>
        <p:spPr>
          <a:xfrm>
            <a:off x="6433344" y="3576290"/>
            <a:ext cx="2753957" cy="1206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lnSpc>
                <a:spcPct val="90000"/>
              </a:lnSpc>
              <a:defRPr sz="2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Fysieke en </a:t>
            </a:r>
            <a:endParaRPr sz="440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  <a:defRPr sz="2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digitale infrastructuur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el 1"/>
          <p:cNvSpPr txBox="1">
            <a:spLocks noGrp="1"/>
          </p:cNvSpPr>
          <p:nvPr>
            <p:ph type="title"/>
          </p:nvPr>
        </p:nvSpPr>
        <p:spPr>
          <a:xfrm>
            <a:off x="467999" y="1267199"/>
            <a:ext cx="8208914" cy="108000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548640">
              <a:defRPr sz="1920"/>
            </a:pPr>
            <a:r>
              <a:rPr sz="2800" b="1" dirty="0" err="1"/>
              <a:t>Voorbeeld</a:t>
            </a:r>
            <a:r>
              <a:rPr sz="2800" b="1" dirty="0"/>
              <a:t> 1: </a:t>
            </a:r>
            <a:br>
              <a:rPr sz="2800" dirty="0"/>
            </a:br>
            <a:r>
              <a:rPr sz="2800" i="1" dirty="0" err="1"/>
              <a:t>betere</a:t>
            </a:r>
            <a:r>
              <a:rPr sz="2800" i="1" dirty="0"/>
              <a:t> </a:t>
            </a:r>
            <a:r>
              <a:rPr sz="2800" i="1" dirty="0" err="1"/>
              <a:t>doorstroming</a:t>
            </a:r>
            <a:r>
              <a:rPr sz="2800" i="1" dirty="0"/>
              <a:t> door </a:t>
            </a:r>
            <a:r>
              <a:rPr sz="2800" i="1" dirty="0" err="1"/>
              <a:t>slimme</a:t>
            </a:r>
            <a:r>
              <a:rPr sz="2800" i="1" dirty="0"/>
              <a:t> </a:t>
            </a:r>
            <a:r>
              <a:rPr sz="2800" i="1" dirty="0" err="1"/>
              <a:t>verkeerslichten</a:t>
            </a:r>
            <a:r>
              <a:rPr lang="nl-NL" sz="2800" i="1" dirty="0"/>
              <a:t>: </a:t>
            </a:r>
            <a:r>
              <a:rPr lang="nl-NL" sz="2800" i="1" dirty="0">
                <a:hlinkClick r:id="rId2"/>
              </a:rPr>
              <a:t>https://www.youtube.com/watch?v=kRQop8qOe1Y</a:t>
            </a:r>
            <a:r>
              <a:rPr lang="nl-NL" sz="2800" i="1" dirty="0"/>
              <a:t> </a:t>
            </a:r>
            <a:br>
              <a:rPr sz="2800" dirty="0"/>
            </a:br>
            <a:br>
              <a:rPr sz="2800" dirty="0"/>
            </a:br>
            <a:endParaRPr sz="2800" dirty="0"/>
          </a:p>
        </p:txBody>
      </p:sp>
      <p:sp>
        <p:nvSpPr>
          <p:cNvPr id="133" name="Tijdelijke aanduiding voor dianummer 3"/>
          <p:cNvSpPr txBox="1">
            <a:spLocks noGrp="1"/>
          </p:cNvSpPr>
          <p:nvPr>
            <p:ph type="sldNum" sz="quarter" idx="2"/>
          </p:nvPr>
        </p:nvSpPr>
        <p:spPr>
          <a:xfrm>
            <a:off x="5885160" y="6474990"/>
            <a:ext cx="127001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134" name="Afbeelding 4" descr="Afbeelding 4"/>
          <p:cNvPicPr>
            <a:picLocks noChangeAspect="1"/>
          </p:cNvPicPr>
          <p:nvPr/>
        </p:nvPicPr>
        <p:blipFill>
          <a:blip r:embed="rId3">
            <a:extLst/>
          </a:blip>
          <a:srcRect l="16925" t="26060" r="20862" b="18500"/>
          <a:stretch>
            <a:fillRect/>
          </a:stretch>
        </p:blipFill>
        <p:spPr>
          <a:xfrm>
            <a:off x="1560500" y="2567838"/>
            <a:ext cx="5688632" cy="31683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el 1"/>
          <p:cNvSpPr txBox="1">
            <a:spLocks noGrp="1"/>
          </p:cNvSpPr>
          <p:nvPr>
            <p:ph type="title"/>
          </p:nvPr>
        </p:nvSpPr>
        <p:spPr>
          <a:xfrm>
            <a:off x="467999" y="1267199"/>
            <a:ext cx="8208914" cy="108000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548640">
              <a:defRPr sz="1920"/>
            </a:pPr>
            <a:r>
              <a:rPr sz="3200" b="1" dirty="0" err="1"/>
              <a:t>Voorbeeld</a:t>
            </a:r>
            <a:r>
              <a:rPr sz="3200" b="1" dirty="0"/>
              <a:t> 2: </a:t>
            </a:r>
            <a:br>
              <a:rPr sz="3200" dirty="0"/>
            </a:br>
            <a:r>
              <a:rPr sz="3200" i="1" dirty="0"/>
              <a:t>van </a:t>
            </a:r>
            <a:r>
              <a:rPr sz="3200" i="1" dirty="0" err="1"/>
              <a:t>aanbod</a:t>
            </a:r>
            <a:r>
              <a:rPr sz="3200" i="1" dirty="0"/>
              <a:t> </a:t>
            </a:r>
            <a:r>
              <a:rPr sz="3200" i="1" dirty="0" err="1"/>
              <a:t>gericht</a:t>
            </a:r>
            <a:r>
              <a:rPr sz="3200" i="1" dirty="0"/>
              <a:t> </a:t>
            </a:r>
            <a:r>
              <a:rPr sz="3200" i="1" dirty="0" err="1"/>
              <a:t>naar</a:t>
            </a:r>
            <a:r>
              <a:rPr sz="3200" i="1" dirty="0"/>
              <a:t> </a:t>
            </a:r>
            <a:r>
              <a:rPr sz="3200" i="1" dirty="0" err="1"/>
              <a:t>vraaggericht</a:t>
            </a:r>
            <a:r>
              <a:rPr sz="3200" i="1" dirty="0"/>
              <a:t> </a:t>
            </a:r>
            <a:r>
              <a:rPr sz="3200" i="1" dirty="0" err="1"/>
              <a:t>vervoer</a:t>
            </a:r>
            <a:r>
              <a:rPr lang="nl-NL" sz="3200" i="1" dirty="0"/>
              <a:t>: </a:t>
            </a:r>
            <a:r>
              <a:rPr lang="nl-NL" sz="3200" i="1" dirty="0">
                <a:hlinkClick r:id="rId2"/>
              </a:rPr>
              <a:t>https://www.youtube.com/watch?v=WMYhA-FGJEc</a:t>
            </a:r>
            <a:r>
              <a:rPr lang="nl-NL" sz="3200" i="1" dirty="0"/>
              <a:t> </a:t>
            </a:r>
            <a:br>
              <a:rPr sz="3200" dirty="0"/>
            </a:br>
            <a:br>
              <a:rPr sz="3200" dirty="0"/>
            </a:br>
            <a:endParaRPr sz="3200" dirty="0"/>
          </a:p>
        </p:txBody>
      </p:sp>
      <p:sp>
        <p:nvSpPr>
          <p:cNvPr id="141" name="Tijdelijke aanduiding voor dianummer 3"/>
          <p:cNvSpPr txBox="1">
            <a:spLocks noGrp="1"/>
          </p:cNvSpPr>
          <p:nvPr>
            <p:ph type="sldNum" sz="quarter" idx="2"/>
          </p:nvPr>
        </p:nvSpPr>
        <p:spPr>
          <a:xfrm>
            <a:off x="5885160" y="6474990"/>
            <a:ext cx="127001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142" name="Schermafbeelding 2018-05-01 om 09.34.26.png" descr="Schermafbeelding 2018-05-01 om 09.34.2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0302" y="2681138"/>
            <a:ext cx="5056948" cy="30107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Vervoerregio">
  <a:themeElements>
    <a:clrScheme name="Vervoerregi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9005F"/>
      </a:accent1>
      <a:accent2>
        <a:srgbClr val="FFD05F"/>
      </a:accent2>
      <a:accent3>
        <a:srgbClr val="46BECD"/>
      </a:accent3>
      <a:accent4>
        <a:srgbClr val="25AE93"/>
      </a:accent4>
      <a:accent5>
        <a:srgbClr val="6A4955"/>
      </a:accent5>
      <a:accent6>
        <a:srgbClr val="C9B5B2"/>
      </a:accent6>
      <a:hlink>
        <a:srgbClr val="0000FF"/>
      </a:hlink>
      <a:folHlink>
        <a:srgbClr val="FF00FF"/>
      </a:folHlink>
    </a:clrScheme>
    <a:fontScheme name="Vervoerregio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Vervoerreg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Vervoerregio">
  <a:themeElements>
    <a:clrScheme name="Vervoerregi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9005F"/>
      </a:accent1>
      <a:accent2>
        <a:srgbClr val="FFD05F"/>
      </a:accent2>
      <a:accent3>
        <a:srgbClr val="46BECD"/>
      </a:accent3>
      <a:accent4>
        <a:srgbClr val="25AE93"/>
      </a:accent4>
      <a:accent5>
        <a:srgbClr val="6A4955"/>
      </a:accent5>
      <a:accent6>
        <a:srgbClr val="C9B5B2"/>
      </a:accent6>
      <a:hlink>
        <a:srgbClr val="0000FF"/>
      </a:hlink>
      <a:folHlink>
        <a:srgbClr val="FF00FF"/>
      </a:folHlink>
    </a:clrScheme>
    <a:fontScheme name="Vervoerregio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Vervoerreg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352</Words>
  <Application>Microsoft Office PowerPoint</Application>
  <PresentationFormat>Diavoorstelling (4:3)</PresentationFormat>
  <Paragraphs>90</Paragraphs>
  <Slides>17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5" baseType="lpstr">
      <vt:lpstr>Microsoft YaHei</vt:lpstr>
      <vt:lpstr>Arial</vt:lpstr>
      <vt:lpstr>Calibri</vt:lpstr>
      <vt:lpstr>Calibri Light</vt:lpstr>
      <vt:lpstr>FiraSans-Book</vt:lpstr>
      <vt:lpstr>FiraSans-Regular</vt:lpstr>
      <vt:lpstr>Times New Roman</vt:lpstr>
      <vt:lpstr>Vervoerregio</vt:lpstr>
      <vt:lpstr>Slimme gemeenten doen aan Smart Mobility</vt:lpstr>
      <vt:lpstr>De transitie van Modaliteit naar Mobiliteit  </vt:lpstr>
      <vt:lpstr>Vijf strategische opgaven Beleidskader Mobiliteit</vt:lpstr>
      <vt:lpstr>Strategische opgave 1: </vt:lpstr>
      <vt:lpstr>kennismakingskwadrant</vt:lpstr>
      <vt:lpstr>Wat is Smart Mobility?</vt:lpstr>
      <vt:lpstr>PowerPoint-presentatie</vt:lpstr>
      <vt:lpstr>Voorbeeld 1:  betere doorstroming door slimme verkeerslichten: https://www.youtube.com/watch?v=kRQop8qOe1Y   </vt:lpstr>
      <vt:lpstr>Voorbeeld 2:  van aanbod gericht naar vraaggericht vervoer: https://www.youtube.com/watch?v=WMYhA-FGJEc   </vt:lpstr>
      <vt:lpstr>Voorbeeld 3:  mobility portal helpt je in je reis: https://vimeo.com/255914779   </vt:lpstr>
      <vt:lpstr>Impact van Smart Mobility op gemeenten </vt:lpstr>
      <vt:lpstr>Stelling 1:   We gaan Smart Mobility nodig hebben om mijn gemeente bereikbaar en duurzaam te houden </vt:lpstr>
      <vt:lpstr>Stelling 2:   Ik ga mij inzetten om Smart Mobility te implementeren in mijn gemeente</vt:lpstr>
      <vt:lpstr>Smart Mobility in de Vervoerregio </vt:lpstr>
      <vt:lpstr>Smart Mobility in de Vervoerregio</vt:lpstr>
      <vt:lpstr>Rol voor gemeente- / regioraadsleden</vt:lpstr>
      <vt:lpstr>Vragen of hulp nodig? smartmobility@vervoerregio.nl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Slimme gemeenten doen aan Smart Mobility</dc:title>
  <cp:lastModifiedBy>Evelien Brascamp</cp:lastModifiedBy>
  <cp:revision>9</cp:revision>
  <dcterms:modified xsi:type="dcterms:W3CDTF">2018-05-17T13:21:48Z</dcterms:modified>
</cp:coreProperties>
</file>